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8288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/>
    <p:restoredTop sz="94694"/>
  </p:normalViewPr>
  <p:slideViewPr>
    <p:cSldViewPr snapToGrid="0">
      <p:cViewPr>
        <p:scale>
          <a:sx n="34" d="100"/>
          <a:sy n="34" d="100"/>
        </p:scale>
        <p:origin x="2056" y="12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 b="0" i="0">
        <a:latin typeface="Helvetica" pitchFamily="2" charset="0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9F74DD-92A0-2354-207E-9E3E2CDF48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8288001" cy="22797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6CC631-55D4-ABCF-3294-0C1DC2908EB8}"/>
              </a:ext>
            </a:extLst>
          </p:cNvPr>
          <p:cNvSpPr txBox="1"/>
          <p:nvPr userDrawn="1"/>
        </p:nvSpPr>
        <p:spPr>
          <a:xfrm>
            <a:off x="722771" y="528218"/>
            <a:ext cx="13695219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fr-FR" sz="4000" dirty="0">
                <a:solidFill>
                  <a:schemeClr val="bg1"/>
                </a:solidFill>
              </a:rPr>
              <a:t>LES MÉTIERS DU MARKETING DIGITAL</a:t>
            </a:r>
          </a:p>
          <a:p>
            <a:pPr algn="l"/>
            <a:r>
              <a:rPr lang="fr-FR" sz="4000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FR" smtClean="0"/>
              <a:pPr/>
              <a:t>‹#›</a:t>
            </a:fld>
            <a:endParaRPr lang="en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9341C-A5BB-EEDF-EEA7-1422598B2B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297087" y="-375360"/>
            <a:ext cx="3234595" cy="3234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566F3F-854E-CEFF-B045-163093E9169C}"/>
              </a:ext>
            </a:extLst>
          </p:cNvPr>
          <p:cNvSpPr txBox="1"/>
          <p:nvPr userDrawn="1"/>
        </p:nvSpPr>
        <p:spPr>
          <a:xfrm>
            <a:off x="-556052" y="13204909"/>
            <a:ext cx="100584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FR" dirty="0"/>
              <a:t>cc 2023-24  - le marketing digital de @ à Z - Eyrolles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04811-0530-F9C7-30EE-4B0F51FCA8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087510" y="12715302"/>
            <a:ext cx="723039" cy="695230"/>
          </a:xfrm>
          <a:prstGeom prst="rect">
            <a:avLst/>
          </a:prstGeom>
        </p:spPr>
      </p:pic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18687" y="184152"/>
            <a:ext cx="16450628" cy="30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18687" y="3200400"/>
            <a:ext cx="16450628" cy="1051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741261" y="903384"/>
            <a:ext cx="346249" cy="33855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defTabSz="1828388">
              <a:defRPr sz="2200" b="0" i="0">
                <a:solidFill>
                  <a:srgbClr val="FFFFFF"/>
                </a:solidFill>
                <a:latin typeface="Helvetica" pitchFamily="2" charset="0"/>
                <a:ea typeface="Helvetica" pitchFamily="2" charset="0"/>
                <a:cs typeface="Poppins Medium"/>
                <a:sym typeface="Poppins Medium"/>
              </a:defRPr>
            </a:lvl1pPr>
          </a:lstStyle>
          <a:p>
            <a:fld id="{86CB4B4D-7CA3-9044-876B-883B54F8677D}" type="slidenum">
              <a:rPr lang="en-FR" smtClean="0"/>
              <a:pPr/>
              <a:t>‹#›</a:t>
            </a:fld>
            <a:endParaRPr lang="en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1" i="0" u="none" strike="noStrike" cap="none" spc="0" baseline="0">
          <a:solidFill>
            <a:srgbClr val="445469"/>
          </a:solidFill>
          <a:uFillTx/>
          <a:latin typeface="Helvetica" pitchFamily="2" charset="0"/>
          <a:ea typeface="Helvetica" pitchFamily="2" charset="0"/>
          <a:cs typeface="Poppins Bold"/>
          <a:sym typeface="Poppins Bold"/>
        </a:defRPr>
      </a:lvl1pPr>
      <a:lvl2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2pPr>
      <a:lvl3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3pPr>
      <a:lvl4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4pPr>
      <a:lvl5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5pPr>
      <a:lvl6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6pPr>
      <a:lvl7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7pPr>
      <a:lvl8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8pPr>
      <a:lvl9pPr marL="0" marR="0" indent="0" algn="l" defTabSz="1828297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445469"/>
          </a:solidFill>
          <a:uFillTx/>
          <a:latin typeface="Poppins Bold"/>
          <a:ea typeface="Poppins Bold"/>
          <a:cs typeface="Poppins Bold"/>
          <a:sym typeface="Poppins Bold"/>
        </a:defRPr>
      </a:lvl9pPr>
    </p:titleStyle>
    <p:bodyStyle>
      <a:lvl1pPr marL="0" marR="0" indent="0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5400" b="0" i="0" u="none" strike="noStrike" cap="none" spc="0" baseline="0">
          <a:solidFill>
            <a:srgbClr val="737572"/>
          </a:solidFill>
          <a:uFillTx/>
          <a:latin typeface="Helvetica" pitchFamily="2" charset="0"/>
          <a:ea typeface="Lato Light"/>
          <a:cs typeface="Lato Light"/>
          <a:sym typeface="Lato Light"/>
        </a:defRPr>
      </a:lvl1pPr>
      <a:lvl2pPr marL="0" marR="0" indent="914148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5400" b="0" i="0" u="none" strike="noStrike" cap="none" spc="0" baseline="0">
          <a:solidFill>
            <a:srgbClr val="737572"/>
          </a:solidFill>
          <a:uFillTx/>
          <a:latin typeface="Helvetica" pitchFamily="2" charset="0"/>
          <a:ea typeface="Lato Light"/>
          <a:cs typeface="Lato Light"/>
          <a:sym typeface="Lato Light"/>
        </a:defRPr>
      </a:lvl2pPr>
      <a:lvl3pPr marL="0" marR="0" indent="1828297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5400" b="0" i="0" u="none" strike="noStrike" cap="none" spc="0" baseline="0">
          <a:solidFill>
            <a:srgbClr val="737572"/>
          </a:solidFill>
          <a:uFillTx/>
          <a:latin typeface="Helvetica" pitchFamily="2" charset="0"/>
          <a:ea typeface="Lato Light"/>
          <a:cs typeface="Lato Light"/>
          <a:sym typeface="Lato Light"/>
        </a:defRPr>
      </a:lvl3pPr>
      <a:lvl4pPr marL="0" marR="0" indent="2742445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5400" b="0" i="0" u="none" strike="noStrike" cap="none" spc="0" baseline="0">
          <a:solidFill>
            <a:srgbClr val="737572"/>
          </a:solidFill>
          <a:uFillTx/>
          <a:latin typeface="Helvetica" pitchFamily="2" charset="0"/>
          <a:ea typeface="Lato Light"/>
          <a:cs typeface="Lato Light"/>
          <a:sym typeface="Lato Light"/>
        </a:defRPr>
      </a:lvl4pPr>
      <a:lvl5pPr marL="0" marR="0" indent="3656593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5400" b="0" i="0" u="none" strike="noStrike" cap="none" spc="0" baseline="0">
          <a:solidFill>
            <a:srgbClr val="737572"/>
          </a:solidFill>
          <a:uFillTx/>
          <a:latin typeface="Helvetica" pitchFamily="2" charset="0"/>
          <a:ea typeface="Lato Light"/>
          <a:cs typeface="Lato Light"/>
          <a:sym typeface="Lato Light"/>
        </a:defRPr>
      </a:lvl5pPr>
      <a:lvl6pPr marL="5275943" marR="0" indent="-705201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sz="5400" b="0" i="0" u="none" strike="noStrike" cap="none" spc="0" baseline="0">
          <a:solidFill>
            <a:srgbClr val="737572"/>
          </a:solidFill>
          <a:uFillTx/>
          <a:latin typeface="Lato Light"/>
          <a:ea typeface="Lato Light"/>
          <a:cs typeface="Lato Light"/>
          <a:sym typeface="Lato Light"/>
        </a:defRPr>
      </a:lvl6pPr>
      <a:lvl7pPr marL="6190092" marR="0" indent="-705201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sz="5400" b="0" i="0" u="none" strike="noStrike" cap="none" spc="0" baseline="0">
          <a:solidFill>
            <a:srgbClr val="737572"/>
          </a:solidFill>
          <a:uFillTx/>
          <a:latin typeface="Lato Light"/>
          <a:ea typeface="Lato Light"/>
          <a:cs typeface="Lato Light"/>
          <a:sym typeface="Lato Light"/>
        </a:defRPr>
      </a:lvl7pPr>
      <a:lvl8pPr marL="7104241" marR="0" indent="-705201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sz="5400" b="0" i="0" u="none" strike="noStrike" cap="none" spc="0" baseline="0">
          <a:solidFill>
            <a:srgbClr val="737572"/>
          </a:solidFill>
          <a:uFillTx/>
          <a:latin typeface="Lato Light"/>
          <a:ea typeface="Lato Light"/>
          <a:cs typeface="Lato Light"/>
          <a:sym typeface="Lato Light"/>
        </a:defRPr>
      </a:lvl8pPr>
      <a:lvl9pPr marL="8018388" marR="0" indent="-705201" algn="l" defTabSz="1828297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Tx/>
        <a:buChar char="•"/>
        <a:tabLst/>
        <a:defRPr sz="5400" b="0" i="0" u="none" strike="noStrike" cap="none" spc="0" baseline="0">
          <a:solidFill>
            <a:srgbClr val="737572"/>
          </a:solidFill>
          <a:uFillTx/>
          <a:latin typeface="Lato Light"/>
          <a:ea typeface="Lato Light"/>
          <a:cs typeface="Lato Light"/>
          <a:sym typeface="Lato Light"/>
        </a:defRPr>
      </a:lvl9pPr>
    </p:bodyStyle>
    <p:otherStyle>
      <a:lvl1pPr marL="0" marR="0" indent="0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1pPr>
      <a:lvl2pPr marL="0" marR="0" indent="914193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2pPr>
      <a:lvl3pPr marL="0" marR="0" indent="1828388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3pPr>
      <a:lvl4pPr marL="0" marR="0" indent="2742582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4pPr>
      <a:lvl5pPr marL="0" marR="0" indent="3656775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5pPr>
      <a:lvl6pPr marL="0" marR="0" indent="4570972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6pPr>
      <a:lvl7pPr marL="0" marR="0" indent="5485166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7pPr>
      <a:lvl8pPr marL="0" marR="0" indent="6399359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8pPr>
      <a:lvl9pPr marL="0" marR="0" indent="7313554" algn="ctr" defTabSz="1828388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oppins Medium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8DF5258-600D-32D0-0FC9-04F241D7EA87}"/>
              </a:ext>
            </a:extLst>
          </p:cNvPr>
          <p:cNvGrpSpPr/>
          <p:nvPr/>
        </p:nvGrpSpPr>
        <p:grpSpPr>
          <a:xfrm>
            <a:off x="734917" y="2773144"/>
            <a:ext cx="17203566" cy="10465546"/>
            <a:chOff x="734917" y="1880012"/>
            <a:chExt cx="17203566" cy="10465546"/>
          </a:xfrm>
        </p:grpSpPr>
        <p:sp>
          <p:nvSpPr>
            <p:cNvPr id="22" name="Rounded Rectangle"/>
            <p:cNvSpPr/>
            <p:nvPr/>
          </p:nvSpPr>
          <p:spPr>
            <a:xfrm>
              <a:off x="734917" y="2119744"/>
              <a:ext cx="12992268" cy="14087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sp>
          <p:nvSpPr>
            <p:cNvPr id="23" name="Rounded Rectangle"/>
            <p:cNvSpPr/>
            <p:nvPr/>
          </p:nvSpPr>
          <p:spPr>
            <a:xfrm>
              <a:off x="734919" y="2119744"/>
              <a:ext cx="6456103" cy="140877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24" name="Circle"/>
            <p:cNvSpPr/>
            <p:nvPr/>
          </p:nvSpPr>
          <p:spPr>
            <a:xfrm>
              <a:off x="734920" y="2119744"/>
              <a:ext cx="1549653" cy="14087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25" name="1"/>
            <p:cNvSpPr txBox="1"/>
            <p:nvPr/>
          </p:nvSpPr>
          <p:spPr>
            <a:xfrm>
              <a:off x="1248332" y="2362468"/>
              <a:ext cx="520333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defRPr sz="6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1</a:t>
              </a:r>
            </a:p>
          </p:txBody>
        </p:sp>
        <p:sp>
          <p:nvSpPr>
            <p:cNvPr id="26" name="MOA WEB &amp; MOBILE"/>
            <p:cNvSpPr txBox="1"/>
            <p:nvPr/>
          </p:nvSpPr>
          <p:spPr>
            <a:xfrm>
              <a:off x="2428744" y="2533960"/>
              <a:ext cx="4240904" cy="5803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lnSpc>
                  <a:spcPts val="4500"/>
                </a:lnSpc>
                <a:defRPr sz="32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MOA WEB &amp; MOBILE</a:t>
              </a:r>
            </a:p>
          </p:txBody>
        </p:sp>
        <p:sp>
          <p:nvSpPr>
            <p:cNvPr id="27" name="- Développeur web - Développeur mobile - Intégrateur web - Webmaster - Chef de projet web - Architecte web"/>
            <p:cNvSpPr txBox="1"/>
            <p:nvPr/>
          </p:nvSpPr>
          <p:spPr>
            <a:xfrm>
              <a:off x="7592525" y="2184446"/>
              <a:ext cx="5694504" cy="127937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l" defTabSz="1828433">
                <a:lnSpc>
                  <a:spcPts val="3500"/>
                </a:lnSpc>
                <a:defRPr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- </a:t>
              </a:r>
              <a:r>
                <a:rPr dirty="0" err="1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Développeur</a:t>
              </a:r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 web - </a:t>
              </a:r>
              <a:r>
                <a:rPr dirty="0" err="1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Développeur</a:t>
              </a:r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 mobile - </a:t>
              </a:r>
              <a:r>
                <a:rPr dirty="0" err="1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Intégrateur</a:t>
              </a:r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 web - Webmaster - Chef de </a:t>
              </a:r>
              <a:r>
                <a:rPr dirty="0" err="1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projet</a:t>
              </a:r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 web - </a:t>
              </a:r>
              <a:r>
                <a:rPr dirty="0" err="1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Architecte</a:t>
              </a:r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 web </a:t>
              </a:r>
            </a:p>
          </p:txBody>
        </p:sp>
        <p:sp>
          <p:nvSpPr>
            <p:cNvPr id="28" name="Rounded Rectangle"/>
            <p:cNvSpPr/>
            <p:nvPr/>
          </p:nvSpPr>
          <p:spPr>
            <a:xfrm>
              <a:off x="2458479" y="6153615"/>
              <a:ext cx="12992268" cy="140877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29" name="Rounded Rectangle"/>
            <p:cNvSpPr/>
            <p:nvPr/>
          </p:nvSpPr>
          <p:spPr>
            <a:xfrm>
              <a:off x="2458483" y="6153615"/>
              <a:ext cx="6456103" cy="140877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30" name="Circle"/>
            <p:cNvSpPr/>
            <p:nvPr/>
          </p:nvSpPr>
          <p:spPr>
            <a:xfrm>
              <a:off x="2458483" y="6153615"/>
              <a:ext cx="1549653" cy="140877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31" name="3"/>
            <p:cNvSpPr txBox="1"/>
            <p:nvPr/>
          </p:nvSpPr>
          <p:spPr>
            <a:xfrm>
              <a:off x="2971894" y="6396337"/>
              <a:ext cx="520332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defRPr sz="6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3</a:t>
              </a:r>
            </a:p>
          </p:txBody>
        </p:sp>
        <p:sp>
          <p:nvSpPr>
            <p:cNvPr id="32" name="GRAPHISME"/>
            <p:cNvSpPr txBox="1"/>
            <p:nvPr/>
          </p:nvSpPr>
          <p:spPr>
            <a:xfrm>
              <a:off x="4994686" y="6567857"/>
              <a:ext cx="2556147" cy="5802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lnSpc>
                  <a:spcPts val="4500"/>
                </a:lnSpc>
                <a:defRPr sz="32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GRAPHISME</a:t>
              </a:r>
            </a:p>
          </p:txBody>
        </p:sp>
        <p:sp>
          <p:nvSpPr>
            <p:cNvPr id="33" name="- Graphiste - Infographiste - Webdesigner - Motion designer"/>
            <p:cNvSpPr txBox="1"/>
            <p:nvPr/>
          </p:nvSpPr>
          <p:spPr>
            <a:xfrm>
              <a:off x="9316088" y="6420412"/>
              <a:ext cx="5694504" cy="8751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l" defTabSz="1828433">
                <a:lnSpc>
                  <a:spcPts val="3500"/>
                </a:lnSpc>
                <a:defRPr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dirty="0">
                  <a:latin typeface="Helvetica" pitchFamily="2" charset="0"/>
                </a:rPr>
                <a:t> - </a:t>
              </a:r>
              <a:r>
                <a:rPr dirty="0" err="1">
                  <a:latin typeface="Helvetica" pitchFamily="2" charset="0"/>
                </a:rPr>
                <a:t>Graphiste</a:t>
              </a:r>
              <a:r>
                <a:rPr dirty="0">
                  <a:latin typeface="Helvetica" pitchFamily="2" charset="0"/>
                </a:rPr>
                <a:t> - </a:t>
              </a:r>
              <a:r>
                <a:rPr dirty="0" err="1">
                  <a:latin typeface="Helvetica" pitchFamily="2" charset="0"/>
                </a:rPr>
                <a:t>Infographiste</a:t>
              </a:r>
              <a:r>
                <a:rPr dirty="0">
                  <a:latin typeface="Helvetica" pitchFamily="2" charset="0"/>
                </a:rPr>
                <a:t> - </a:t>
              </a:r>
              <a:r>
                <a:rPr dirty="0" err="1">
                  <a:latin typeface="Helvetica" pitchFamily="2" charset="0"/>
                </a:rPr>
                <a:t>Webdesigner</a:t>
              </a:r>
              <a:r>
                <a:rPr dirty="0">
                  <a:latin typeface="Helvetica" pitchFamily="2" charset="0"/>
                </a:rPr>
                <a:t> - Motion designer</a:t>
              </a:r>
            </a:p>
          </p:txBody>
        </p:sp>
        <p:sp>
          <p:nvSpPr>
            <p:cNvPr id="34" name="Rounded Rectangle"/>
            <p:cNvSpPr/>
            <p:nvPr/>
          </p:nvSpPr>
          <p:spPr>
            <a:xfrm>
              <a:off x="734917" y="10936783"/>
              <a:ext cx="12992268" cy="140877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35" name="Rounded Rectangle"/>
            <p:cNvSpPr/>
            <p:nvPr/>
          </p:nvSpPr>
          <p:spPr>
            <a:xfrm>
              <a:off x="734919" y="10936783"/>
              <a:ext cx="6456103" cy="140877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36" name="Circle"/>
            <p:cNvSpPr/>
            <p:nvPr/>
          </p:nvSpPr>
          <p:spPr>
            <a:xfrm>
              <a:off x="734920" y="10936783"/>
              <a:ext cx="1549653" cy="1408775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37" name="5"/>
            <p:cNvSpPr txBox="1"/>
            <p:nvPr/>
          </p:nvSpPr>
          <p:spPr>
            <a:xfrm>
              <a:off x="1248330" y="11179506"/>
              <a:ext cx="520333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defRPr sz="6000"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solidFill>
                    <a:schemeClr val="bg1"/>
                  </a:solidFill>
                  <a:latin typeface="Helvetica" pitchFamily="2" charset="0"/>
                </a:rPr>
                <a:t>5</a:t>
              </a:r>
            </a:p>
          </p:txBody>
        </p:sp>
        <p:sp>
          <p:nvSpPr>
            <p:cNvPr id="38" name="MÉDIAS SOCIAUX"/>
            <p:cNvSpPr txBox="1"/>
            <p:nvPr/>
          </p:nvSpPr>
          <p:spPr>
            <a:xfrm>
              <a:off x="2726905" y="11346508"/>
              <a:ext cx="3644585" cy="58932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lnSpc>
                  <a:spcPts val="4500"/>
                </a:lnSpc>
                <a:defRPr sz="3200"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solidFill>
                    <a:schemeClr val="bg1"/>
                  </a:solidFill>
                  <a:latin typeface="Helvetica" pitchFamily="2" charset="0"/>
                </a:rPr>
                <a:t>MÉDIAS SOCIAUX</a:t>
              </a:r>
            </a:p>
          </p:txBody>
        </p:sp>
        <p:sp>
          <p:nvSpPr>
            <p:cNvPr id="39" name="- Community manager - Social media manager - Social media strategist - Social media analyst"/>
            <p:cNvSpPr txBox="1"/>
            <p:nvPr/>
          </p:nvSpPr>
          <p:spPr>
            <a:xfrm>
              <a:off x="7592525" y="10999560"/>
              <a:ext cx="5694504" cy="12832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l" defTabSz="1828433">
                <a:lnSpc>
                  <a:spcPts val="3500"/>
                </a:lnSpc>
                <a:defRPr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- Community manager - Social media manager - Social media strategist - Social media analyst </a:t>
              </a:r>
            </a:p>
          </p:txBody>
        </p:sp>
        <p:sp>
          <p:nvSpPr>
            <p:cNvPr id="40" name="Rounded Rectangle"/>
            <p:cNvSpPr/>
            <p:nvPr/>
          </p:nvSpPr>
          <p:spPr>
            <a:xfrm>
              <a:off x="1919011" y="8225108"/>
              <a:ext cx="14586575" cy="2168330"/>
            </a:xfrm>
            <a:prstGeom prst="roundRect">
              <a:avLst>
                <a:gd name="adj" fmla="val 32485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41" name="Rounded Rectangle"/>
            <p:cNvSpPr/>
            <p:nvPr/>
          </p:nvSpPr>
          <p:spPr>
            <a:xfrm>
              <a:off x="1919014" y="8568131"/>
              <a:ext cx="6456103" cy="140877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42" name="Circle"/>
            <p:cNvSpPr/>
            <p:nvPr/>
          </p:nvSpPr>
          <p:spPr>
            <a:xfrm>
              <a:off x="1919013" y="8568131"/>
              <a:ext cx="1549653" cy="140877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43" name="4"/>
            <p:cNvSpPr txBox="1"/>
            <p:nvPr/>
          </p:nvSpPr>
          <p:spPr>
            <a:xfrm>
              <a:off x="2432427" y="8810854"/>
              <a:ext cx="520333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defRPr sz="6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4</a:t>
              </a:r>
            </a:p>
          </p:txBody>
        </p:sp>
        <p:sp>
          <p:nvSpPr>
            <p:cNvPr id="44" name="CONTENU &amp;…"/>
            <p:cNvSpPr txBox="1"/>
            <p:nvPr/>
          </p:nvSpPr>
          <p:spPr>
            <a:xfrm>
              <a:off x="4399914" y="8720034"/>
              <a:ext cx="2666754" cy="11049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/>
            <a:p>
              <a:pPr defTabSz="1828388">
                <a:lnSpc>
                  <a:spcPts val="4500"/>
                </a:lnSpc>
                <a:defRPr sz="3200">
                  <a:solidFill>
                    <a:srgbClr val="D5D5D5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pPr>
              <a:r>
                <a:rPr sz="3200" b="1" dirty="0">
                  <a:solidFill>
                    <a:schemeClr val="bg1"/>
                  </a:solidFill>
                  <a:latin typeface="Helvetica" pitchFamily="2" charset="0"/>
                </a:rPr>
                <a:t>CONTENU &amp;</a:t>
              </a:r>
            </a:p>
            <a:p>
              <a:pPr defTabSz="1828388">
                <a:lnSpc>
                  <a:spcPts val="4500"/>
                </a:lnSpc>
                <a:defRPr sz="3200">
                  <a:solidFill>
                    <a:srgbClr val="D5D5D5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pPr>
              <a:r>
                <a:rPr sz="3200" b="1" dirty="0">
                  <a:solidFill>
                    <a:schemeClr val="bg1"/>
                  </a:solidFill>
                  <a:latin typeface="Helvetica" pitchFamily="2" charset="0"/>
                </a:rPr>
                <a:t>MULTIMEDIA</a:t>
              </a:r>
            </a:p>
          </p:txBody>
        </p:sp>
        <p:sp>
          <p:nvSpPr>
            <p:cNvPr id="45" name="- Rédacteur web - Rédacteur SEO - Community manager - Content manager -  Content strategist - Content marketer - Content curator - Développeur multimédia - Motion designer - Infographiste - Webdesigner"/>
            <p:cNvSpPr txBox="1"/>
            <p:nvPr/>
          </p:nvSpPr>
          <p:spPr>
            <a:xfrm>
              <a:off x="8776620" y="8220826"/>
              <a:ext cx="7304215" cy="208168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l" defTabSz="1828433">
                <a:lnSpc>
                  <a:spcPts val="3500"/>
                </a:lnSpc>
                <a:defRPr>
                  <a:solidFill>
                    <a:srgbClr val="D5D5D5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-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Rédacteur</a:t>
              </a:r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 web -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Rédacteur</a:t>
              </a:r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 SEO - Community manager - Content manager -  Content strategist - Content marketer - Content curator -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Développeur</a:t>
              </a:r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multimédia</a:t>
              </a:r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 - Motion designer -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Infographiste</a:t>
              </a:r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 -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Webdesigner</a:t>
              </a:r>
              <a:endParaRPr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46" name="Rounded Rectangle"/>
            <p:cNvSpPr/>
            <p:nvPr/>
          </p:nvSpPr>
          <p:spPr>
            <a:xfrm>
              <a:off x="1919011" y="4120096"/>
              <a:ext cx="12992268" cy="140877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47" name="Rounded Rectangle"/>
            <p:cNvSpPr/>
            <p:nvPr/>
          </p:nvSpPr>
          <p:spPr>
            <a:xfrm>
              <a:off x="1919014" y="4120096"/>
              <a:ext cx="6456103" cy="140877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48" name="Circle"/>
            <p:cNvSpPr/>
            <p:nvPr/>
          </p:nvSpPr>
          <p:spPr>
            <a:xfrm>
              <a:off x="1919013" y="4120096"/>
              <a:ext cx="1549653" cy="140877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defTabSz="1828388">
                <a:defRPr sz="36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3600" dirty="0">
                <a:latin typeface="Helvetica" pitchFamily="2" charset="0"/>
              </a:endParaRPr>
            </a:p>
          </p:txBody>
        </p:sp>
        <p:sp>
          <p:nvSpPr>
            <p:cNvPr id="49" name="2"/>
            <p:cNvSpPr txBox="1"/>
            <p:nvPr/>
          </p:nvSpPr>
          <p:spPr>
            <a:xfrm>
              <a:off x="2426815" y="4362818"/>
              <a:ext cx="531554" cy="92333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defRPr sz="60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50" name="UX &amp; UI"/>
            <p:cNvSpPr txBox="1"/>
            <p:nvPr/>
          </p:nvSpPr>
          <p:spPr>
            <a:xfrm>
              <a:off x="4940928" y="4529820"/>
              <a:ext cx="1584726" cy="58932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>
              <a:lvl1pPr defTabSz="1828433">
                <a:lnSpc>
                  <a:spcPts val="4500"/>
                </a:lnSpc>
                <a:defRPr sz="320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lvl1pPr>
            </a:lstStyle>
            <a:p>
              <a:r>
                <a:rPr b="1" dirty="0">
                  <a:latin typeface="Helvetica" pitchFamily="2" charset="0"/>
                </a:rPr>
                <a:t>UX &amp; UI</a:t>
              </a:r>
            </a:p>
          </p:txBody>
        </p:sp>
        <p:sp>
          <p:nvSpPr>
            <p:cNvPr id="51" name="- UX designer - UX researcher - UI designer"/>
            <p:cNvSpPr txBox="1"/>
            <p:nvPr/>
          </p:nvSpPr>
          <p:spPr>
            <a:xfrm>
              <a:off x="8776619" y="4386891"/>
              <a:ext cx="5694504" cy="8751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l" defTabSz="1828433">
                <a:lnSpc>
                  <a:spcPts val="3500"/>
                </a:lnSpc>
                <a:defRPr>
                  <a:solidFill>
                    <a:srgbClr val="FFFFFF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dirty="0">
                  <a:solidFill>
                    <a:schemeClr val="bg2">
                      <a:lumMod val="25000"/>
                    </a:schemeClr>
                  </a:solidFill>
                  <a:latin typeface="Helvetica" pitchFamily="2" charset="0"/>
                </a:rPr>
                <a:t>- UX designer - UX researcher - UI designer</a:t>
              </a:r>
            </a:p>
          </p:txBody>
        </p:sp>
        <p:sp>
          <p:nvSpPr>
            <p:cNvPr id="58" name="Text"/>
            <p:cNvSpPr txBox="1"/>
            <p:nvPr/>
          </p:nvSpPr>
          <p:spPr>
            <a:xfrm>
              <a:off x="6287581" y="6484743"/>
              <a:ext cx="102657" cy="42902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50800" tIns="50800" rIns="50800" bIns="50800" anchor="ctr">
              <a:spAutoFit/>
            </a:bodyPr>
            <a:lstStyle/>
            <a:p>
              <a:endParaRPr dirty="0">
                <a:latin typeface="Helvetica" pitchFamily="2" charset="0"/>
              </a:endParaRPr>
            </a:p>
          </p:txBody>
        </p:sp>
        <p:sp>
          <p:nvSpPr>
            <p:cNvPr id="59" name="GROWTH &amp;…"/>
            <p:cNvSpPr txBox="1"/>
            <p:nvPr/>
          </p:nvSpPr>
          <p:spPr>
            <a:xfrm rot="5400000">
              <a:off x="15299410" y="4817225"/>
              <a:ext cx="3921904" cy="134302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 anchor="ctr">
              <a:spAutoFit/>
            </a:bodyPr>
            <a:lstStyle/>
            <a:p>
              <a:pPr lvl="1" indent="914193" defTabSz="1828388">
                <a:defRPr sz="4400">
                  <a:solidFill>
                    <a:srgbClr val="445469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pPr>
              <a:r>
                <a:rPr sz="3000" b="1"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GROWTH &amp; </a:t>
              </a:r>
            </a:p>
            <a:p>
              <a:pPr lvl="1" indent="914193" defTabSz="1828388">
                <a:defRPr sz="4400">
                  <a:solidFill>
                    <a:srgbClr val="445469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pPr>
              <a:r>
                <a:rPr sz="3000" b="1"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TRAFFIC</a:t>
              </a:r>
            </a:p>
            <a:p>
              <a:pPr lvl="1" indent="914193" defTabSz="1828388">
                <a:defRPr sz="4400">
                  <a:solidFill>
                    <a:srgbClr val="445469"/>
                  </a:solidFill>
                  <a:latin typeface="Poppins Bold"/>
                  <a:ea typeface="Poppins Bold"/>
                  <a:cs typeface="Poppins Bold"/>
                  <a:sym typeface="Poppins Bold"/>
                </a:defRPr>
              </a:pPr>
              <a:r>
                <a:rPr sz="3000" b="1"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 MANAGEMENT</a:t>
              </a:r>
            </a:p>
          </p:txBody>
        </p:sp>
        <p:sp>
          <p:nvSpPr>
            <p:cNvPr id="60" name="}"/>
            <p:cNvSpPr txBox="1"/>
            <p:nvPr/>
          </p:nvSpPr>
          <p:spPr>
            <a:xfrm>
              <a:off x="15304603" y="3999492"/>
              <a:ext cx="1170192" cy="35906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sz="25000"/>
              </a:lvl1pPr>
            </a:lstStyle>
            <a:p>
              <a:r>
                <a:rPr sz="24999" dirty="0">
                  <a:solidFill>
                    <a:schemeClr val="bg2">
                      <a:lumMod val="10000"/>
                    </a:schemeClr>
                  </a:solidFill>
                  <a:latin typeface="Helvetica" pitchFamily="2" charset="0"/>
                </a:rPr>
                <a:t>}</a:t>
              </a:r>
            </a:p>
          </p:txBody>
        </p:sp>
        <p:sp>
          <p:nvSpPr>
            <p:cNvPr id="61" name="- Growth hacker - Traffic manager - SEO manager - SEA manager"/>
            <p:cNvSpPr txBox="1"/>
            <p:nvPr/>
          </p:nvSpPr>
          <p:spPr>
            <a:xfrm>
              <a:off x="14422336" y="1880012"/>
              <a:ext cx="3516147" cy="12832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 anchor="ctr">
              <a:spAutoFit/>
            </a:bodyPr>
            <a:lstStyle>
              <a:lvl1pPr algn="l" defTabSz="1828433">
                <a:lnSpc>
                  <a:spcPts val="3500"/>
                </a:lnSpc>
                <a:defRPr>
                  <a:solidFill>
                    <a:srgbClr val="000000"/>
                  </a:solidFill>
                  <a:latin typeface="Lato Regular"/>
                  <a:ea typeface="Lato Regular"/>
                  <a:cs typeface="Lato Regular"/>
                  <a:sym typeface="Lato Regular"/>
                </a:defRPr>
              </a:lvl1pPr>
            </a:lstStyle>
            <a:p>
              <a:r>
                <a:rPr dirty="0">
                  <a:solidFill>
                    <a:schemeClr val="tx2"/>
                  </a:solidFill>
                  <a:latin typeface="Helvetica" pitchFamily="2" charset="0"/>
                </a:rPr>
                <a:t>- Growth hacker - Traffic manager - SEO manager - SEA manager </a:t>
              </a:r>
            </a:p>
          </p:txBody>
        </p:sp>
        <p:sp>
          <p:nvSpPr>
            <p:cNvPr id="2" name="Arc 1">
              <a:extLst>
                <a:ext uri="{FF2B5EF4-FFF2-40B4-BE49-F238E27FC236}">
                  <a16:creationId xmlns:a16="http://schemas.microsoft.com/office/drawing/2014/main" id="{E45533AE-C853-922A-2FCC-C3AA1D35B107}"/>
                </a:ext>
              </a:extLst>
            </p:cNvPr>
            <p:cNvSpPr/>
            <p:nvPr/>
          </p:nvSpPr>
          <p:spPr>
            <a:xfrm>
              <a:off x="15573695" y="3277922"/>
              <a:ext cx="2066025" cy="2692005"/>
            </a:xfrm>
            <a:prstGeom prst="arc">
              <a:avLst/>
            </a:prstGeom>
            <a:noFill/>
            <a:ln w="47625" cap="flat">
              <a:solidFill>
                <a:srgbClr val="000000"/>
              </a:solidFill>
              <a:prstDash val="solid"/>
              <a:miter lim="400000"/>
              <a:headEnd type="none" w="med" len="med"/>
              <a:tailEnd type="triangle" w="med" len="med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120</Words>
  <Application>Microsoft Macintosh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Helvetica</vt:lpstr>
      <vt:lpstr>Helvetica Neue</vt:lpstr>
      <vt:lpstr>Lato Light</vt:lpstr>
      <vt:lpstr>Poppins Bold</vt:lpstr>
      <vt:lpstr>21_BasicWhite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Yann Gourvennec</cp:lastModifiedBy>
  <cp:revision>16</cp:revision>
  <dcterms:modified xsi:type="dcterms:W3CDTF">2023-08-14T16:04:52Z</dcterms:modified>
</cp:coreProperties>
</file>